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0" r:id="rId3"/>
    <p:sldId id="296" r:id="rId4"/>
    <p:sldId id="299" r:id="rId5"/>
    <p:sldId id="300" r:id="rId6"/>
    <p:sldId id="301" r:id="rId7"/>
    <p:sldId id="302" r:id="rId8"/>
    <p:sldId id="306" r:id="rId9"/>
    <p:sldId id="304" r:id="rId10"/>
    <p:sldId id="305" r:id="rId11"/>
    <p:sldId id="307" r:id="rId12"/>
    <p:sldId id="308" r:id="rId13"/>
    <p:sldId id="30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1.png>
</file>

<file path=ppt/media/image2.png>
</file>

<file path=ppt/media/image3.jpe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CF9D3F8-6635-49CB-9666-58FD52679D35}" type="datetimeFigureOut">
              <a:rPr lang="en-US" smtClean="0"/>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1847645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CF9D3F8-6635-49CB-9666-58FD52679D35}" type="datetimeFigureOut">
              <a:rPr lang="en-US" smtClean="0"/>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3329617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CF9D3F8-6635-49CB-9666-58FD52679D35}" type="datetimeFigureOut">
              <a:rPr lang="en-US" smtClean="0"/>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608138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CF9D3F8-6635-49CB-9666-58FD52679D35}" type="datetimeFigureOut">
              <a:rPr lang="en-US" smtClean="0"/>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2931474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CF9D3F8-6635-49CB-9666-58FD52679D35}" type="datetimeFigureOut">
              <a:rPr lang="en-US" smtClean="0"/>
              <a:t>11/13/2025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2189999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CF9D3F8-6635-49CB-9666-58FD52679D35}" type="datetimeFigureOut">
              <a:rPr lang="en-US" smtClean="0"/>
              <a:t>11/13/2025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9413582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F9D3F8-6635-49CB-9666-58FD52679D35}" type="datetimeFigureOut">
              <a:rPr lang="en-US" smtClean="0"/>
              <a:t>11/13/2025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2298533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CF9D3F8-6635-49CB-9666-58FD52679D35}" type="datetimeFigureOut">
              <a:rPr lang="en-US" smtClean="0"/>
              <a:t>11/13/2025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801923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F9D3F8-6635-49CB-9666-58FD52679D35}" type="datetimeFigureOut">
              <a:rPr lang="en-US" smtClean="0"/>
              <a:t>11/13/2025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3007636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CF9D3F8-6635-49CB-9666-58FD52679D35}" type="datetimeFigureOut">
              <a:rPr lang="en-US" smtClean="0"/>
              <a:t>11/13/2025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1782793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CF9D3F8-6635-49CB-9666-58FD52679D35}" type="datetimeFigureOut">
              <a:rPr lang="en-US" smtClean="0"/>
              <a:t>11/13/2025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662E0E-8B82-4A9B-8E5B-E1A5B4678A24}" type="slidenum">
              <a:rPr lang="en-US" smtClean="0"/>
              <a:t>‹#›</a:t>
            </a:fld>
            <a:endParaRPr lang="en-US"/>
          </a:p>
        </p:txBody>
      </p:sp>
    </p:spTree>
    <p:extLst>
      <p:ext uri="{BB962C8B-B14F-4D97-AF65-F5344CB8AC3E}">
        <p14:creationId xmlns:p14="http://schemas.microsoft.com/office/powerpoint/2010/main" val="3070297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F9D3F8-6635-49CB-9666-58FD52679D35}" type="datetimeFigureOut">
              <a:rPr lang="en-US" smtClean="0"/>
              <a:t>11/13/2025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662E0E-8B82-4A9B-8E5B-E1A5B4678A24}" type="slidenum">
              <a:rPr lang="en-US" smtClean="0"/>
              <a:t>‹#›</a:t>
            </a:fld>
            <a:endParaRPr lang="en-US"/>
          </a:p>
        </p:txBody>
      </p:sp>
    </p:spTree>
    <p:extLst>
      <p:ext uri="{BB962C8B-B14F-4D97-AF65-F5344CB8AC3E}">
        <p14:creationId xmlns:p14="http://schemas.microsoft.com/office/powerpoint/2010/main" val="4055733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7.emf"/><Relationship Id="rId7" Type="http://schemas.openxmlformats.org/officeDocument/2006/relationships/image" Target="../media/image9.emf"/><Relationship Id="rId2" Type="http://schemas.openxmlformats.org/officeDocument/2006/relationships/oleObject" Target="../embeddings/oleObject1.bin"/><Relationship Id="rId1" Type="http://schemas.openxmlformats.org/officeDocument/2006/relationships/slideLayout" Target="../slideLayouts/slideLayout6.xml"/><Relationship Id="rId6" Type="http://schemas.openxmlformats.org/officeDocument/2006/relationships/oleObject" Target="../embeddings/oleObject3.bin"/><Relationship Id="rId5" Type="http://schemas.openxmlformats.org/officeDocument/2006/relationships/image" Target="../media/image8.emf"/><Relationship Id="rId4" Type="http://schemas.openxmlformats.org/officeDocument/2006/relationships/oleObject" Target="../embeddings/oleObject2.bin"/><Relationship Id="rId9"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400" b="1" dirty="0"/>
              <a:t>UAV Landing Gear Extract and Extend System with MTOW 7 kilograms</a:t>
            </a:r>
            <a:br>
              <a:rPr lang="en-US" sz="4400" b="1" dirty="0"/>
            </a:br>
            <a:endParaRPr lang="en-US" sz="2400" b="1" dirty="0">
              <a:solidFill>
                <a:srgbClr val="FF0000"/>
              </a:solidFill>
            </a:endParaRPr>
          </a:p>
        </p:txBody>
      </p:sp>
      <p:sp>
        <p:nvSpPr>
          <p:cNvPr id="3" name="Subtitle 2"/>
          <p:cNvSpPr>
            <a:spLocks noGrp="1"/>
          </p:cNvSpPr>
          <p:nvPr>
            <p:ph type="subTitle" idx="1"/>
          </p:nvPr>
        </p:nvSpPr>
        <p:spPr>
          <a:xfrm>
            <a:off x="1524000" y="3752162"/>
            <a:ext cx="9144000" cy="1881875"/>
          </a:xfrm>
        </p:spPr>
        <p:txBody>
          <a:bodyPr>
            <a:noAutofit/>
          </a:bodyPr>
          <a:lstStyle/>
          <a:p>
            <a:r>
              <a:rPr lang="en-US" sz="2000" b="1" dirty="0"/>
              <a:t>Compiled By :</a:t>
            </a:r>
          </a:p>
          <a:p>
            <a:r>
              <a:rPr lang="en-US" sz="2000" b="1" dirty="0" err="1"/>
              <a:t>Didit</a:t>
            </a:r>
            <a:r>
              <a:rPr lang="en-US" sz="2000" b="1" dirty="0"/>
              <a:t> </a:t>
            </a:r>
            <a:r>
              <a:rPr lang="en-US" sz="2000" b="1" dirty="0" err="1"/>
              <a:t>Widiyanto</a:t>
            </a:r>
            <a:r>
              <a:rPr lang="en-US" sz="2000" b="1" dirty="0"/>
              <a:t> (Expert)</a:t>
            </a:r>
          </a:p>
          <a:p>
            <a:r>
              <a:rPr lang="en-US" sz="2000" b="1" dirty="0" err="1"/>
              <a:t>Damora</a:t>
            </a:r>
            <a:r>
              <a:rPr lang="en-US" sz="2000" b="1" dirty="0"/>
              <a:t> </a:t>
            </a:r>
            <a:r>
              <a:rPr lang="en-US" sz="2000" b="1" dirty="0" err="1"/>
              <a:t>Rhakasywi</a:t>
            </a:r>
            <a:r>
              <a:rPr lang="en-US" sz="2000" b="1" dirty="0"/>
              <a:t> (Competitor)</a:t>
            </a:r>
          </a:p>
          <a:p>
            <a:r>
              <a:rPr lang="en-US" sz="2000" b="1" dirty="0" err="1"/>
              <a:t>Amat</a:t>
            </a:r>
            <a:r>
              <a:rPr lang="en-US" sz="2000" b="1" dirty="0"/>
              <a:t> </a:t>
            </a:r>
            <a:r>
              <a:rPr lang="en-US" sz="2000" b="1" dirty="0" err="1"/>
              <a:t>Chaeroni</a:t>
            </a:r>
            <a:r>
              <a:rPr lang="en-US" sz="2000" b="1" dirty="0"/>
              <a:t> (Competitor)</a:t>
            </a:r>
          </a:p>
        </p:txBody>
      </p:sp>
    </p:spTree>
    <p:extLst>
      <p:ext uri="{BB962C8B-B14F-4D97-AF65-F5344CB8AC3E}">
        <p14:creationId xmlns:p14="http://schemas.microsoft.com/office/powerpoint/2010/main" val="3900892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94CBF5-DEF5-49AB-8C65-0F99ED2AF73D}"/>
              </a:ext>
            </a:extLst>
          </p:cNvPr>
          <p:cNvSpPr>
            <a:spLocks noGrp="1"/>
          </p:cNvSpPr>
          <p:nvPr>
            <p:ph type="title"/>
          </p:nvPr>
        </p:nvSpPr>
        <p:spPr/>
        <p:txBody>
          <a:bodyPr/>
          <a:lstStyle/>
          <a:p>
            <a:r>
              <a:rPr lang="en-US" dirty="0"/>
              <a:t>Landing Gear Design</a:t>
            </a:r>
          </a:p>
        </p:txBody>
      </p:sp>
      <p:pic>
        <p:nvPicPr>
          <p:cNvPr id="7" name="Picture 6">
            <a:extLst>
              <a:ext uri="{FF2B5EF4-FFF2-40B4-BE49-F238E27FC236}">
                <a16:creationId xmlns:a16="http://schemas.microsoft.com/office/drawing/2014/main" id="{BD748BC4-7BA4-408A-AA27-2EF136D89960}"/>
              </a:ext>
            </a:extLst>
          </p:cNvPr>
          <p:cNvPicPr>
            <a:picLocks noChangeAspect="1"/>
          </p:cNvPicPr>
          <p:nvPr/>
        </p:nvPicPr>
        <p:blipFill>
          <a:blip r:embed="rId2"/>
          <a:stretch>
            <a:fillRect/>
          </a:stretch>
        </p:blipFill>
        <p:spPr>
          <a:xfrm>
            <a:off x="7513983" y="501319"/>
            <a:ext cx="2047250" cy="2052952"/>
          </a:xfrm>
          <a:prstGeom prst="rect">
            <a:avLst/>
          </a:prstGeom>
        </p:spPr>
      </p:pic>
      <p:pic>
        <p:nvPicPr>
          <p:cNvPr id="9" name="Picture 8">
            <a:extLst>
              <a:ext uri="{FF2B5EF4-FFF2-40B4-BE49-F238E27FC236}">
                <a16:creationId xmlns:a16="http://schemas.microsoft.com/office/drawing/2014/main" id="{3CAB8C7E-FF3F-4375-9519-9BA033A5010E}"/>
              </a:ext>
            </a:extLst>
          </p:cNvPr>
          <p:cNvPicPr>
            <a:picLocks noChangeAspect="1"/>
          </p:cNvPicPr>
          <p:nvPr/>
        </p:nvPicPr>
        <p:blipFill rotWithShape="1">
          <a:blip r:embed="rId3"/>
          <a:srcRect l="29130" t="34968" r="28261" b="17279"/>
          <a:stretch/>
        </p:blipFill>
        <p:spPr>
          <a:xfrm>
            <a:off x="647849" y="2665214"/>
            <a:ext cx="4381278" cy="2760652"/>
          </a:xfrm>
          <a:prstGeom prst="rect">
            <a:avLst/>
          </a:prstGeom>
        </p:spPr>
      </p:pic>
      <p:pic>
        <p:nvPicPr>
          <p:cNvPr id="11" name="Picture 10">
            <a:extLst>
              <a:ext uri="{FF2B5EF4-FFF2-40B4-BE49-F238E27FC236}">
                <a16:creationId xmlns:a16="http://schemas.microsoft.com/office/drawing/2014/main" id="{4FFA475B-BC26-4848-9028-66377F55FB1E}"/>
              </a:ext>
            </a:extLst>
          </p:cNvPr>
          <p:cNvPicPr>
            <a:picLocks noChangeAspect="1"/>
          </p:cNvPicPr>
          <p:nvPr/>
        </p:nvPicPr>
        <p:blipFill rotWithShape="1">
          <a:blip r:embed="rId4"/>
          <a:srcRect l="25869" t="39222" r="26305" b="27719"/>
          <a:stretch/>
        </p:blipFill>
        <p:spPr>
          <a:xfrm>
            <a:off x="5643807" y="2665214"/>
            <a:ext cx="5709993" cy="2219111"/>
          </a:xfrm>
          <a:prstGeom prst="rect">
            <a:avLst/>
          </a:prstGeom>
        </p:spPr>
      </p:pic>
    </p:spTree>
    <p:extLst>
      <p:ext uri="{BB962C8B-B14F-4D97-AF65-F5344CB8AC3E}">
        <p14:creationId xmlns:p14="http://schemas.microsoft.com/office/powerpoint/2010/main" val="1395146340"/>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a:extLst>
              <a:ext uri="{FF2B5EF4-FFF2-40B4-BE49-F238E27FC236}">
                <a16:creationId xmlns:a16="http://schemas.microsoft.com/office/drawing/2014/main" id="{64097BED-D66D-4D19-9EF7-7AC3AEF68DFD}"/>
              </a:ext>
            </a:extLst>
          </p:cNvPr>
          <p:cNvGraphicFramePr>
            <a:graphicFrameLocks noChangeAspect="1"/>
          </p:cNvGraphicFramePr>
          <p:nvPr>
            <p:extLst>
              <p:ext uri="{D42A27DB-BD31-4B8C-83A1-F6EECF244321}">
                <p14:modId xmlns:p14="http://schemas.microsoft.com/office/powerpoint/2010/main" val="130326366"/>
              </p:ext>
            </p:extLst>
          </p:nvPr>
        </p:nvGraphicFramePr>
        <p:xfrm>
          <a:off x="568316" y="2040145"/>
          <a:ext cx="2810151" cy="3976387"/>
        </p:xfrm>
        <a:graphic>
          <a:graphicData uri="http://schemas.openxmlformats.org/presentationml/2006/ole">
            <mc:AlternateContent xmlns:mc="http://schemas.openxmlformats.org/markup-compatibility/2006">
              <mc:Choice xmlns:v="urn:schemas-microsoft-com:vml" Requires="v">
                <p:oleObj name="Acrobat Document" r:id="rId2" imgW="5667219" imgH="8019658" progId="AcroExch.Document.DC">
                  <p:embed/>
                </p:oleObj>
              </mc:Choice>
              <mc:Fallback>
                <p:oleObj name="Acrobat Document" r:id="rId2" imgW="5667219" imgH="8019658" progId="AcroExch.Document.DC">
                  <p:embed/>
                  <p:pic>
                    <p:nvPicPr>
                      <p:cNvPr id="0" name=""/>
                      <p:cNvPicPr/>
                      <p:nvPr/>
                    </p:nvPicPr>
                    <p:blipFill>
                      <a:blip r:embed="rId3"/>
                      <a:stretch>
                        <a:fillRect/>
                      </a:stretch>
                    </p:blipFill>
                    <p:spPr>
                      <a:xfrm>
                        <a:off x="568316" y="2040145"/>
                        <a:ext cx="2810151" cy="397638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4DFDCCB-0E93-44C3-844C-9EF7A0632380}"/>
              </a:ext>
            </a:extLst>
          </p:cNvPr>
          <p:cNvGraphicFramePr>
            <a:graphicFrameLocks noChangeAspect="1"/>
          </p:cNvGraphicFramePr>
          <p:nvPr>
            <p:extLst>
              <p:ext uri="{D42A27DB-BD31-4B8C-83A1-F6EECF244321}">
                <p14:modId xmlns:p14="http://schemas.microsoft.com/office/powerpoint/2010/main" val="558807037"/>
              </p:ext>
            </p:extLst>
          </p:nvPr>
        </p:nvGraphicFramePr>
        <p:xfrm>
          <a:off x="3326352" y="1332444"/>
          <a:ext cx="2593536" cy="3669875"/>
        </p:xfrm>
        <a:graphic>
          <a:graphicData uri="http://schemas.openxmlformats.org/presentationml/2006/ole">
            <mc:AlternateContent xmlns:mc="http://schemas.openxmlformats.org/markup-compatibility/2006">
              <mc:Choice xmlns:v="urn:schemas-microsoft-com:vml" Requires="v">
                <p:oleObj name="Acrobat Document" r:id="rId4" imgW="5667219" imgH="8019658" progId="AcroExch.Document.DC">
                  <p:embed/>
                </p:oleObj>
              </mc:Choice>
              <mc:Fallback>
                <p:oleObj name="Acrobat Document" r:id="rId4" imgW="5667219" imgH="8019658" progId="AcroExch.Document.DC">
                  <p:embed/>
                  <p:pic>
                    <p:nvPicPr>
                      <p:cNvPr id="0" name=""/>
                      <p:cNvPicPr/>
                      <p:nvPr/>
                    </p:nvPicPr>
                    <p:blipFill>
                      <a:blip r:embed="rId5"/>
                      <a:stretch>
                        <a:fillRect/>
                      </a:stretch>
                    </p:blipFill>
                    <p:spPr>
                      <a:xfrm>
                        <a:off x="3326352" y="1332444"/>
                        <a:ext cx="2593536" cy="36698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73CA4267-A754-4945-9447-858177477515}"/>
              </a:ext>
            </a:extLst>
          </p:cNvPr>
          <p:cNvGraphicFramePr>
            <a:graphicFrameLocks noChangeAspect="1"/>
          </p:cNvGraphicFramePr>
          <p:nvPr>
            <p:extLst>
              <p:ext uri="{D42A27DB-BD31-4B8C-83A1-F6EECF244321}">
                <p14:modId xmlns:p14="http://schemas.microsoft.com/office/powerpoint/2010/main" val="448015659"/>
              </p:ext>
            </p:extLst>
          </p:nvPr>
        </p:nvGraphicFramePr>
        <p:xfrm>
          <a:off x="6136503" y="2479178"/>
          <a:ext cx="2593535" cy="3669874"/>
        </p:xfrm>
        <a:graphic>
          <a:graphicData uri="http://schemas.openxmlformats.org/presentationml/2006/ole">
            <mc:AlternateContent xmlns:mc="http://schemas.openxmlformats.org/markup-compatibility/2006">
              <mc:Choice xmlns:v="urn:schemas-microsoft-com:vml" Requires="v">
                <p:oleObj name="Acrobat Document" r:id="rId6" imgW="5667219" imgH="8019658" progId="AcroExch.Document.DC">
                  <p:embed/>
                </p:oleObj>
              </mc:Choice>
              <mc:Fallback>
                <p:oleObj name="Acrobat Document" r:id="rId6" imgW="5667219" imgH="8019658" progId="AcroExch.Document.DC">
                  <p:embed/>
                  <p:pic>
                    <p:nvPicPr>
                      <p:cNvPr id="0" name=""/>
                      <p:cNvPicPr/>
                      <p:nvPr/>
                    </p:nvPicPr>
                    <p:blipFill>
                      <a:blip r:embed="rId7"/>
                      <a:stretch>
                        <a:fillRect/>
                      </a:stretch>
                    </p:blipFill>
                    <p:spPr>
                      <a:xfrm>
                        <a:off x="6136503" y="2479178"/>
                        <a:ext cx="2593535" cy="3669874"/>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DE60E4DD-56E9-45AF-9B91-BD81D169933A}"/>
              </a:ext>
            </a:extLst>
          </p:cNvPr>
          <p:cNvGraphicFramePr>
            <a:graphicFrameLocks noChangeAspect="1"/>
          </p:cNvGraphicFramePr>
          <p:nvPr>
            <p:extLst>
              <p:ext uri="{D42A27DB-BD31-4B8C-83A1-F6EECF244321}">
                <p14:modId xmlns:p14="http://schemas.microsoft.com/office/powerpoint/2010/main" val="4156320095"/>
              </p:ext>
            </p:extLst>
          </p:nvPr>
        </p:nvGraphicFramePr>
        <p:xfrm>
          <a:off x="8946653" y="1479932"/>
          <a:ext cx="2489305" cy="3522387"/>
        </p:xfrm>
        <a:graphic>
          <a:graphicData uri="http://schemas.openxmlformats.org/presentationml/2006/ole">
            <mc:AlternateContent xmlns:mc="http://schemas.openxmlformats.org/markup-compatibility/2006">
              <mc:Choice xmlns:v="urn:schemas-microsoft-com:vml" Requires="v">
                <p:oleObj name="Acrobat Document" r:id="rId8" imgW="5667219" imgH="8019658" progId="AcroExch.Document.DC">
                  <p:embed/>
                </p:oleObj>
              </mc:Choice>
              <mc:Fallback>
                <p:oleObj name="Acrobat Document" r:id="rId8" imgW="5667219" imgH="8019658" progId="AcroExch.Document.DC">
                  <p:embed/>
                  <p:pic>
                    <p:nvPicPr>
                      <p:cNvPr id="0" name=""/>
                      <p:cNvPicPr/>
                      <p:nvPr/>
                    </p:nvPicPr>
                    <p:blipFill>
                      <a:blip r:embed="rId9"/>
                      <a:stretch>
                        <a:fillRect/>
                      </a:stretch>
                    </p:blipFill>
                    <p:spPr>
                      <a:xfrm>
                        <a:off x="8946653" y="1479932"/>
                        <a:ext cx="2489305" cy="3522387"/>
                      </a:xfrm>
                      <a:prstGeom prst="rect">
                        <a:avLst/>
                      </a:prstGeom>
                    </p:spPr>
                  </p:pic>
                </p:oleObj>
              </mc:Fallback>
            </mc:AlternateContent>
          </a:graphicData>
        </a:graphic>
      </p:graphicFrame>
      <p:sp>
        <p:nvSpPr>
          <p:cNvPr id="11" name="Title 3">
            <a:extLst>
              <a:ext uri="{FF2B5EF4-FFF2-40B4-BE49-F238E27FC236}">
                <a16:creationId xmlns:a16="http://schemas.microsoft.com/office/drawing/2014/main" id="{B5168E2F-DF26-490E-B608-D7371756945E}"/>
              </a:ext>
            </a:extLst>
          </p:cNvPr>
          <p:cNvSpPr>
            <a:spLocks noGrp="1"/>
          </p:cNvSpPr>
          <p:nvPr>
            <p:ph type="title"/>
          </p:nvPr>
        </p:nvSpPr>
        <p:spPr>
          <a:xfrm>
            <a:off x="838200" y="365125"/>
            <a:ext cx="10515600" cy="1325563"/>
          </a:xfrm>
        </p:spPr>
        <p:txBody>
          <a:bodyPr/>
          <a:lstStyle/>
          <a:p>
            <a:r>
              <a:rPr lang="en-US" dirty="0"/>
              <a:t>Landing Gear Drawing Engineering</a:t>
            </a:r>
          </a:p>
        </p:txBody>
      </p:sp>
    </p:spTree>
    <p:extLst>
      <p:ext uri="{BB962C8B-B14F-4D97-AF65-F5344CB8AC3E}">
        <p14:creationId xmlns:p14="http://schemas.microsoft.com/office/powerpoint/2010/main" val="34095770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CDE56-E564-4E3B-A461-7211CB32EFE5}"/>
              </a:ext>
            </a:extLst>
          </p:cNvPr>
          <p:cNvSpPr>
            <a:spLocks noGrp="1"/>
          </p:cNvSpPr>
          <p:nvPr>
            <p:ph type="title"/>
          </p:nvPr>
        </p:nvSpPr>
        <p:spPr/>
        <p:txBody>
          <a:bodyPr/>
          <a:lstStyle/>
          <a:p>
            <a:endParaRPr lang="en-US"/>
          </a:p>
        </p:txBody>
      </p:sp>
      <p:pic>
        <p:nvPicPr>
          <p:cNvPr id="4" name="WhatsApp Video 2025-11-13 at 15.18.35">
            <a:hlinkClick r:id="" action="ppaction://media"/>
            <a:extLst>
              <a:ext uri="{FF2B5EF4-FFF2-40B4-BE49-F238E27FC236}">
                <a16:creationId xmlns:a16="http://schemas.microsoft.com/office/drawing/2014/main" id="{EEECFBC0-3E36-4399-9AFE-7F635B384B3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57400" y="1152525"/>
            <a:ext cx="8077200" cy="4552950"/>
          </a:xfrm>
          <a:prstGeom prst="rect">
            <a:avLst/>
          </a:prstGeom>
        </p:spPr>
      </p:pic>
    </p:spTree>
    <p:extLst>
      <p:ext uri="{BB962C8B-B14F-4D97-AF65-F5344CB8AC3E}">
        <p14:creationId xmlns:p14="http://schemas.microsoft.com/office/powerpoint/2010/main" val="68856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1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b="1" dirty="0">
                <a:effectLst>
                  <a:outerShdw blurRad="38100" dist="38100" dir="2700000" algn="tl">
                    <a:srgbClr val="000000">
                      <a:alpha val="43137"/>
                    </a:srgbClr>
                  </a:outerShdw>
                </a:effectLst>
              </a:rPr>
              <a:t>Thank you for your attention</a:t>
            </a:r>
            <a:br>
              <a:rPr lang="en-US" b="1" dirty="0">
                <a:effectLst>
                  <a:outerShdw blurRad="38100" dist="38100" dir="2700000" algn="tl">
                    <a:srgbClr val="000000">
                      <a:alpha val="43137"/>
                    </a:srgbClr>
                  </a:outerShdw>
                </a:effectLst>
              </a:rPr>
            </a:br>
            <a:endParaRPr lang="en-US" b="1" dirty="0">
              <a:solidFill>
                <a:srgbClr val="FF0000"/>
              </a:solidFill>
              <a:effectLst>
                <a:outerShdw blurRad="38100" dist="38100" dir="2700000" algn="tl">
                  <a:srgbClr val="000000">
                    <a:alpha val="43137"/>
                  </a:srgbClr>
                </a:outerShdw>
              </a:effectLst>
            </a:endParaRPr>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53418978"/>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effectLst>
                  <a:outerShdw blurRad="38100" dist="38100" dir="2700000" algn="tl">
                    <a:srgbClr val="000000">
                      <a:alpha val="43137"/>
                    </a:srgbClr>
                  </a:outerShdw>
                </a:effectLst>
              </a:rPr>
              <a:t>Introduction</a:t>
            </a:r>
            <a:r>
              <a:rPr lang="en-US" dirty="0"/>
              <a:t> </a:t>
            </a:r>
            <a:endParaRPr lang="en-US" b="1" dirty="0">
              <a:solidFill>
                <a:srgbClr val="FF0000"/>
              </a:solidFill>
            </a:endParaRPr>
          </a:p>
        </p:txBody>
      </p:sp>
      <p:sp>
        <p:nvSpPr>
          <p:cNvPr id="6" name="Content Placeholder 5"/>
          <p:cNvSpPr>
            <a:spLocks noGrp="1"/>
          </p:cNvSpPr>
          <p:nvPr>
            <p:ph sz="half" idx="2"/>
          </p:nvPr>
        </p:nvSpPr>
        <p:spPr>
          <a:xfrm>
            <a:off x="839788" y="1590876"/>
            <a:ext cx="5015102" cy="2556410"/>
          </a:xfrm>
        </p:spPr>
        <p:txBody>
          <a:bodyPr>
            <a:noAutofit/>
          </a:bodyPr>
          <a:lstStyle/>
          <a:p>
            <a:r>
              <a:rPr lang="en-US" sz="2200" dirty="0"/>
              <a:t>This presentation introduces a military-specification UAV designed for intelligence and reconnaissance operations—capable of low-flying for tactical surveillance, conducting short take-off and landing (STOL) approaches in confined terrain, and carrying advanced sensor loads for real-time data collection. With a modular and environmentally resilient platform, future developments explore amphibious capabilities for land-sea operations. This solution enhances situational awareness, rapid response, and mission flexibility in the modern theater of operations.</a:t>
            </a:r>
          </a:p>
          <a:p>
            <a:pPr algn="just"/>
            <a:endParaRPr lang="en-US" sz="2200" dirty="0"/>
          </a:p>
        </p:txBody>
      </p:sp>
      <p:sp>
        <p:nvSpPr>
          <p:cNvPr id="8" name="Content Placeholder 7"/>
          <p:cNvSpPr>
            <a:spLocks noGrp="1"/>
          </p:cNvSpPr>
          <p:nvPr>
            <p:ph sz="quarter" idx="4"/>
          </p:nvPr>
        </p:nvSpPr>
        <p:spPr>
          <a:xfrm>
            <a:off x="6097588" y="1602889"/>
            <a:ext cx="5183188" cy="2059923"/>
          </a:xfrm>
        </p:spPr>
        <p:txBody>
          <a:bodyPr>
            <a:noAutofit/>
          </a:bodyPr>
          <a:lstStyle/>
          <a:p>
            <a:pPr lvl="0"/>
            <a:r>
              <a:rPr lang="en-US" sz="2200" dirty="0">
                <a:solidFill>
                  <a:prstClr val="black"/>
                </a:solidFill>
              </a:rPr>
              <a:t>This presentation highlights a military-specification UAV with high stealth capabilities for covert operations, equipped with an intelligent navigation system capable of auto-detecting and avoiding obstacles independently. This UAV is controlled by a custom-developed RTOS (Real Time Operating System), enabling high-precision response to dynamic conditions on the ground, including real-time control of the retract and extend landing gear. This technology ensures optimal performance, high reliability, and maximum efficiency in various modern tactical missions.</a:t>
            </a:r>
          </a:p>
          <a:p>
            <a:pPr algn="just"/>
            <a:endParaRPr lang="en-US" sz="1400" dirty="0"/>
          </a:p>
        </p:txBody>
      </p:sp>
    </p:spTree>
    <p:extLst>
      <p:ext uri="{BB962C8B-B14F-4D97-AF65-F5344CB8AC3E}">
        <p14:creationId xmlns:p14="http://schemas.microsoft.com/office/powerpoint/2010/main" val="20634298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38200" y="460660"/>
            <a:ext cx="10515600" cy="631162"/>
          </a:xfrm>
        </p:spPr>
        <p:txBody>
          <a:bodyPr>
            <a:normAutofit fontScale="90000"/>
          </a:bodyPr>
          <a:lstStyle/>
          <a:p>
            <a:r>
              <a:rPr lang="en-US" sz="4900" b="1" dirty="0">
                <a:effectLst>
                  <a:outerShdw blurRad="38100" dist="38100" dir="2700000" algn="tl">
                    <a:srgbClr val="000000">
                      <a:alpha val="43137"/>
                    </a:srgbClr>
                  </a:outerShdw>
                </a:effectLst>
              </a:rPr>
              <a:t>Roadmap</a:t>
            </a:r>
            <a:endParaRPr lang="en-US" b="1" dirty="0">
              <a:solidFill>
                <a:srgbClr val="FF0000"/>
              </a:solidFill>
              <a:effectLst>
                <a:outerShdw blurRad="38100" dist="38100" dir="2700000" algn="tl">
                  <a:srgbClr val="000000">
                    <a:alpha val="43137"/>
                  </a:srgbClr>
                </a:outerShdw>
              </a:effectLst>
            </a:endParaRPr>
          </a:p>
        </p:txBody>
      </p:sp>
      <p:sp>
        <p:nvSpPr>
          <p:cNvPr id="9" name="Rectangle 8"/>
          <p:cNvSpPr/>
          <p:nvPr/>
        </p:nvSpPr>
        <p:spPr>
          <a:xfrm>
            <a:off x="838200" y="1323833"/>
            <a:ext cx="10515600" cy="4893647"/>
          </a:xfrm>
          <a:prstGeom prst="rect">
            <a:avLst/>
          </a:prstGeom>
        </p:spPr>
        <p:txBody>
          <a:bodyPr wrap="square">
            <a:spAutoFit/>
          </a:bodyPr>
          <a:lstStyle/>
          <a:p>
            <a:r>
              <a:rPr lang="en-US" sz="2600" b="1" dirty="0"/>
              <a:t>Year 1 </a:t>
            </a:r>
            <a:r>
              <a:rPr lang="az-Cyrl-AZ" sz="2600" b="1" dirty="0"/>
              <a:t>– </a:t>
            </a:r>
            <a:r>
              <a:rPr lang="en-US" sz="2600" b="1" dirty="0"/>
              <a:t>Initial Research and Design</a:t>
            </a:r>
            <a:endParaRPr lang="en-US" sz="2600" b="1" dirty="0">
              <a:solidFill>
                <a:srgbClr val="FF0000"/>
              </a:solidFill>
            </a:endParaRPr>
          </a:p>
          <a:p>
            <a:br>
              <a:rPr lang="en-US" sz="2600" dirty="0"/>
            </a:br>
            <a:r>
              <a:rPr lang="en-US" sz="2600" b="1" dirty="0"/>
              <a:t>Focus</a:t>
            </a:r>
            <a:r>
              <a:rPr lang="az-Cyrl-AZ" sz="2600" b="1" dirty="0"/>
              <a:t> –</a:t>
            </a:r>
            <a:r>
              <a:rPr lang="en-US" sz="2600" dirty="0"/>
              <a:t> STOL Aerodynamic, </a:t>
            </a:r>
            <a:r>
              <a:rPr lang="en-US" sz="2600" dirty="0" err="1"/>
              <a:t>Amphibi</a:t>
            </a:r>
            <a:r>
              <a:rPr lang="en-US" sz="2600" dirty="0"/>
              <a:t> </a:t>
            </a:r>
            <a:r>
              <a:rPr lang="en-US" sz="2600" dirty="0" err="1"/>
              <a:t>Opsional</a:t>
            </a:r>
            <a:r>
              <a:rPr lang="en-US" sz="2600" dirty="0"/>
              <a:t>, Stealth, </a:t>
            </a:r>
            <a:r>
              <a:rPr lang="en-US" sz="2600" dirty="0" err="1"/>
              <a:t>Navigasi</a:t>
            </a:r>
            <a:r>
              <a:rPr lang="en-US" sz="2600" dirty="0"/>
              <a:t> </a:t>
            </a:r>
            <a:r>
              <a:rPr lang="en-US" sz="2600" dirty="0" err="1"/>
              <a:t>Cerdas</a:t>
            </a:r>
            <a:r>
              <a:rPr lang="en-US" sz="2600" dirty="0"/>
              <a:t>, Landing Gear RTOS   </a:t>
            </a:r>
          </a:p>
          <a:p>
            <a:endParaRPr lang="en-US" sz="2600" b="1" dirty="0"/>
          </a:p>
          <a:p>
            <a:r>
              <a:rPr lang="en-US" sz="2600" b="1" dirty="0"/>
              <a:t>Activity:</a:t>
            </a:r>
            <a:endParaRPr lang="en-US" sz="2600" dirty="0"/>
          </a:p>
          <a:p>
            <a:pPr>
              <a:buFont typeface="Arial" panose="020B0604020202020204" pitchFamily="34" charset="0"/>
              <a:buChar char="•"/>
            </a:pPr>
            <a:r>
              <a:rPr lang="en-US" sz="2600" dirty="0"/>
              <a:t>Aerodynamic design studies &amp; STOL simulations </a:t>
            </a:r>
          </a:p>
          <a:p>
            <a:pPr>
              <a:buFont typeface="Arial" panose="020B0604020202020204" pitchFamily="34" charset="0"/>
              <a:buChar char="•"/>
            </a:pPr>
            <a:r>
              <a:rPr lang="en-US" sz="2600" dirty="0"/>
              <a:t>Stealth &amp; Materials Research </a:t>
            </a:r>
          </a:p>
          <a:p>
            <a:pPr>
              <a:buFont typeface="Arial" panose="020B0604020202020204" pitchFamily="34" charset="0"/>
              <a:buChar char="•"/>
            </a:pPr>
            <a:r>
              <a:rPr lang="en-US" sz="2600" dirty="0"/>
              <a:t>Obstacle Detection and Avoidance Design  </a:t>
            </a:r>
          </a:p>
          <a:p>
            <a:pPr>
              <a:buFont typeface="Arial" panose="020B0604020202020204" pitchFamily="34" charset="0"/>
              <a:buChar char="•"/>
            </a:pPr>
            <a:r>
              <a:rPr lang="en-US" sz="2600" dirty="0"/>
              <a:t>Initial Development Design for RTOS Landing Gear </a:t>
            </a:r>
          </a:p>
          <a:p>
            <a:pPr>
              <a:buFont typeface="Arial" panose="020B0604020202020204" pitchFamily="34" charset="0"/>
              <a:buChar char="•"/>
            </a:pPr>
            <a:r>
              <a:rPr lang="en-US" sz="2600" i="1" dirty="0"/>
              <a:t>(STOL &amp; amphibious  Study, stealth research, navigation design, early landing gear development</a:t>
            </a:r>
            <a:r>
              <a:rPr lang="en-US" sz="2000" i="1" dirty="0"/>
              <a:t>)</a:t>
            </a:r>
            <a:endParaRPr lang="az-Cyrl-AZ" sz="2000" dirty="0"/>
          </a:p>
        </p:txBody>
      </p:sp>
    </p:spTree>
    <p:extLst>
      <p:ext uri="{BB962C8B-B14F-4D97-AF65-F5344CB8AC3E}">
        <p14:creationId xmlns:p14="http://schemas.microsoft.com/office/powerpoint/2010/main" val="566465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74427" y="1398066"/>
            <a:ext cx="10515600" cy="4093428"/>
          </a:xfrm>
          <a:prstGeom prst="rect">
            <a:avLst/>
          </a:prstGeom>
        </p:spPr>
        <p:txBody>
          <a:bodyPr wrap="square">
            <a:spAutoFit/>
          </a:bodyPr>
          <a:lstStyle/>
          <a:p>
            <a:r>
              <a:rPr lang="en-US" sz="2600" b="1" dirty="0"/>
              <a:t>Year 2 </a:t>
            </a:r>
            <a:r>
              <a:rPr lang="az-Cyrl-AZ" sz="2600" b="1" dirty="0"/>
              <a:t>– </a:t>
            </a:r>
            <a:r>
              <a:rPr lang="en-US" sz="2600" b="1" dirty="0"/>
              <a:t>Integration and Laboratory Testing</a:t>
            </a:r>
          </a:p>
          <a:p>
            <a:endParaRPr lang="en-US" sz="2600" b="1" dirty="0"/>
          </a:p>
          <a:p>
            <a:r>
              <a:rPr lang="en-US" sz="2600" b="1" dirty="0"/>
              <a:t>Focus</a:t>
            </a:r>
            <a:r>
              <a:rPr lang="en-US" sz="2600" dirty="0"/>
              <a:t>: Scale Prototype, Stealth Technology Integration, RTOS (Real Time Operating System), Obstacle Avoidance </a:t>
            </a:r>
          </a:p>
          <a:p>
            <a:endParaRPr lang="en-US" sz="2600" dirty="0"/>
          </a:p>
          <a:p>
            <a:r>
              <a:rPr lang="en-US" sz="2600" b="1" dirty="0"/>
              <a:t>Activities</a:t>
            </a:r>
            <a:r>
              <a:rPr lang="en-US" sz="2600" dirty="0"/>
              <a:t>: </a:t>
            </a:r>
          </a:p>
          <a:p>
            <a:pPr marL="457200" indent="-457200">
              <a:buFont typeface="Arial" panose="020B0604020202020204" pitchFamily="34" charset="0"/>
              <a:buChar char="•"/>
            </a:pPr>
            <a:r>
              <a:rPr lang="en-US" sz="2600" dirty="0"/>
              <a:t>Wind tunnel testing of scaled prototypes, Stealth integration &amp; RCS testing, RTOS implementation &amp; intelligent navigation. </a:t>
            </a:r>
          </a:p>
          <a:p>
            <a:pPr marL="457200" indent="-457200">
              <a:buFont typeface="Arial" panose="020B0604020202020204" pitchFamily="34" charset="0"/>
              <a:buChar char="•"/>
            </a:pPr>
            <a:r>
              <a:rPr lang="en-US" sz="2600" dirty="0"/>
              <a:t>Preparation of full-scale prototypes (Scaled prototype tests, stealth integration, RTOS &amp; navigation, full-scale prep</a:t>
            </a:r>
          </a:p>
        </p:txBody>
      </p:sp>
      <p:sp>
        <p:nvSpPr>
          <p:cNvPr id="2" name="Rectangle 1"/>
          <p:cNvSpPr/>
          <p:nvPr/>
        </p:nvSpPr>
        <p:spPr>
          <a:xfrm>
            <a:off x="674427" y="492148"/>
            <a:ext cx="2331536" cy="769441"/>
          </a:xfrm>
          <a:prstGeom prst="rect">
            <a:avLst/>
          </a:prstGeom>
        </p:spPr>
        <p:txBody>
          <a:bodyPr wrap="none">
            <a:spAutoFit/>
          </a:bodyPr>
          <a:lstStyle/>
          <a:p>
            <a:r>
              <a:rPr lang="en-US" sz="4400" b="1" dirty="0">
                <a:solidFill>
                  <a:prstClr val="black"/>
                </a:solidFill>
                <a:effectLst>
                  <a:outerShdw blurRad="38100" dist="38100" dir="2700000" algn="tl">
                    <a:srgbClr val="000000">
                      <a:alpha val="43137"/>
                    </a:srgbClr>
                  </a:outerShdw>
                </a:effectLst>
                <a:latin typeface="Calibri Light" panose="020F0302020204030204"/>
                <a:ea typeface="+mj-ea"/>
                <a:cs typeface="+mj-cs"/>
              </a:rPr>
              <a:t>Roadmap</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61071935"/>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09683" y="1387733"/>
            <a:ext cx="10686196" cy="4493538"/>
          </a:xfrm>
          <a:prstGeom prst="rect">
            <a:avLst/>
          </a:prstGeom>
        </p:spPr>
        <p:txBody>
          <a:bodyPr wrap="square">
            <a:spAutoFit/>
          </a:bodyPr>
          <a:lstStyle/>
          <a:p>
            <a:r>
              <a:rPr lang="en-US" sz="2600" b="1" dirty="0"/>
              <a:t>Year 3 – Production &amp; Field Testing</a:t>
            </a:r>
          </a:p>
          <a:p>
            <a:endParaRPr lang="en-US" sz="2600" b="1" dirty="0"/>
          </a:p>
          <a:p>
            <a:r>
              <a:rPr lang="en-US" sz="2600" b="1" dirty="0"/>
              <a:t>Focus</a:t>
            </a:r>
            <a:r>
              <a:rPr lang="en-US" sz="2600" dirty="0"/>
              <a:t>: Full-Scale Prototype, STOL, Amphibious, Flight Test</a:t>
            </a:r>
          </a:p>
          <a:p>
            <a:endParaRPr lang="en-US" sz="2600" dirty="0"/>
          </a:p>
          <a:p>
            <a:r>
              <a:rPr lang="en-US" sz="2600" b="1" dirty="0"/>
              <a:t>Activities</a:t>
            </a:r>
            <a:r>
              <a:rPr lang="en-US" sz="2600" dirty="0"/>
              <a:t>:</a:t>
            </a:r>
          </a:p>
          <a:p>
            <a:pPr marL="285750" indent="-285750">
              <a:buFont typeface="Arial" panose="020B0604020202020204" pitchFamily="34" charset="0"/>
              <a:buChar char="•"/>
            </a:pPr>
            <a:r>
              <a:rPr lang="en-US" sz="2600" dirty="0"/>
              <a:t>Full-scale prototype manufacturing</a:t>
            </a:r>
          </a:p>
          <a:p>
            <a:pPr marL="285750" indent="-285750">
              <a:buFont typeface="Arial" panose="020B0604020202020204" pitchFamily="34" charset="0"/>
              <a:buChar char="•"/>
            </a:pPr>
            <a:r>
              <a:rPr lang="en-US" sz="2600" dirty="0"/>
              <a:t>STOL testing &amp; amphibious validation (optional)</a:t>
            </a:r>
          </a:p>
          <a:p>
            <a:pPr marL="285750" indent="-285750">
              <a:buFont typeface="Arial" panose="020B0604020202020204" pitchFamily="34" charset="0"/>
              <a:buChar char="•"/>
            </a:pPr>
            <a:r>
              <a:rPr lang="en-US" sz="2600" dirty="0"/>
              <a:t>Flight control, stealth &amp; autonomous navigation testing</a:t>
            </a:r>
          </a:p>
          <a:p>
            <a:pPr marL="285750" indent="-285750">
              <a:buFont typeface="Arial" panose="020B0604020202020204" pitchFamily="34" charset="0"/>
              <a:buChar char="•"/>
            </a:pPr>
            <a:r>
              <a:rPr lang="en-US" sz="2600" dirty="0"/>
              <a:t>RTOS &amp; avionics calibration</a:t>
            </a:r>
          </a:p>
          <a:p>
            <a:pPr marL="285750" indent="-285750">
              <a:buFont typeface="Arial" panose="020B0604020202020204" pitchFamily="34" charset="0"/>
              <a:buChar char="•"/>
            </a:pPr>
            <a:r>
              <a:rPr lang="en-US" sz="2600" dirty="0"/>
              <a:t>Full-scale production, STOL &amp; amphibious test, flight systems, RTOS calibration</a:t>
            </a:r>
          </a:p>
        </p:txBody>
      </p:sp>
      <p:sp>
        <p:nvSpPr>
          <p:cNvPr id="2" name="Rectangle 1"/>
          <p:cNvSpPr/>
          <p:nvPr/>
        </p:nvSpPr>
        <p:spPr>
          <a:xfrm>
            <a:off x="600501" y="399928"/>
            <a:ext cx="2331536" cy="769441"/>
          </a:xfrm>
          <a:prstGeom prst="rect">
            <a:avLst/>
          </a:prstGeom>
        </p:spPr>
        <p:txBody>
          <a:bodyPr wrap="none">
            <a:spAutoFit/>
          </a:bodyPr>
          <a:lstStyle/>
          <a:p>
            <a:r>
              <a:rPr lang="en-US" sz="4400" b="1" dirty="0">
                <a:solidFill>
                  <a:prstClr val="black"/>
                </a:solidFill>
                <a:effectLst>
                  <a:outerShdw blurRad="38100" dist="38100" dir="2700000" algn="tl">
                    <a:srgbClr val="000000">
                      <a:alpha val="43137"/>
                    </a:srgbClr>
                  </a:outerShdw>
                </a:effectLst>
                <a:latin typeface="Calibri Light" panose="020F0302020204030204"/>
              </a:rPr>
              <a:t>Roadmap</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21369807"/>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b="1" dirty="0">
                <a:effectLst>
                  <a:outerShdw blurRad="38100" dist="38100" dir="2700000" algn="tl">
                    <a:srgbClr val="000000">
                      <a:alpha val="43137"/>
                    </a:srgbClr>
                  </a:outerShdw>
                </a:effectLst>
              </a:rPr>
              <a:t>What has been done (Our Research in Jakarta Indonesia) :</a:t>
            </a:r>
            <a:br>
              <a:rPr lang="en-US" sz="3200" b="1" dirty="0">
                <a:effectLst>
                  <a:outerShdw blurRad="38100" dist="38100" dir="2700000" algn="tl">
                    <a:srgbClr val="000000">
                      <a:alpha val="43137"/>
                    </a:srgbClr>
                  </a:outerShdw>
                </a:effectLst>
              </a:rPr>
            </a:br>
            <a:endParaRPr lang="en-US" sz="3200" b="1" dirty="0">
              <a:solidFill>
                <a:srgbClr val="FF0000"/>
              </a:solidFill>
              <a:effectLst>
                <a:outerShdw blurRad="38100" dist="38100" dir="2700000" algn="tl">
                  <a:srgbClr val="000000">
                    <a:alpha val="43137"/>
                  </a:srgbClr>
                </a:outerShdw>
              </a:effectLst>
            </a:endParaRPr>
          </a:p>
        </p:txBody>
      </p:sp>
      <p:sp>
        <p:nvSpPr>
          <p:cNvPr id="3" name="Rectangle 2"/>
          <p:cNvSpPr/>
          <p:nvPr/>
        </p:nvSpPr>
        <p:spPr>
          <a:xfrm>
            <a:off x="838200" y="1500518"/>
            <a:ext cx="10393907" cy="830997"/>
          </a:xfrm>
          <a:prstGeom prst="rect">
            <a:avLst/>
          </a:prstGeom>
        </p:spPr>
        <p:txBody>
          <a:bodyPr wrap="square">
            <a:spAutoFit/>
          </a:bodyPr>
          <a:lstStyle/>
          <a:p>
            <a:r>
              <a:rPr lang="en-US" sz="2400" dirty="0"/>
              <a:t>Stealth technology will use meta-materials with the basic principle being a series of RLC resonators with auto tuning using Artificial Intelligence based adjusters.</a:t>
            </a:r>
          </a:p>
        </p:txBody>
      </p:sp>
    </p:spTree>
    <p:extLst>
      <p:ext uri="{BB962C8B-B14F-4D97-AF65-F5344CB8AC3E}">
        <p14:creationId xmlns:p14="http://schemas.microsoft.com/office/powerpoint/2010/main" val="42394110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b="1" dirty="0">
                <a:effectLst>
                  <a:outerShdw blurRad="38100" dist="38100" dir="2700000" algn="tl">
                    <a:srgbClr val="000000">
                      <a:alpha val="43137"/>
                    </a:srgbClr>
                  </a:outerShdw>
                </a:effectLst>
              </a:rPr>
              <a:t>What has been done (Our Research in Jakarta Indonesia) :</a:t>
            </a:r>
            <a:br>
              <a:rPr lang="en-US" sz="3200" b="1" dirty="0">
                <a:effectLst>
                  <a:outerShdw blurRad="38100" dist="38100" dir="2700000" algn="tl">
                    <a:srgbClr val="000000">
                      <a:alpha val="43137"/>
                    </a:srgbClr>
                  </a:outerShdw>
                </a:effectLst>
              </a:rPr>
            </a:br>
            <a:endParaRPr lang="en-US" sz="3200" dirty="0">
              <a:solidFill>
                <a:srgbClr val="FF0000"/>
              </a:solidFill>
              <a:effectLst>
                <a:outerShdw blurRad="38100" dist="38100" dir="2700000" algn="tl">
                  <a:srgbClr val="000000">
                    <a:alpha val="43137"/>
                  </a:srgbClr>
                </a:outerShdw>
              </a:effectLst>
            </a:endParaRPr>
          </a:p>
        </p:txBody>
      </p:sp>
      <p:sp>
        <p:nvSpPr>
          <p:cNvPr id="3" name="Rectangle 2"/>
          <p:cNvSpPr/>
          <p:nvPr/>
        </p:nvSpPr>
        <p:spPr>
          <a:xfrm>
            <a:off x="838200" y="1335846"/>
            <a:ext cx="10515600" cy="1938992"/>
          </a:xfrm>
          <a:prstGeom prst="rect">
            <a:avLst/>
          </a:prstGeom>
        </p:spPr>
        <p:txBody>
          <a:bodyPr wrap="square">
            <a:spAutoFit/>
          </a:bodyPr>
          <a:lstStyle/>
          <a:p>
            <a:pPr algn="just"/>
            <a:r>
              <a:rPr lang="en-US" sz="2400" dirty="0"/>
              <a:t>Navigation will be implemented in several modes, including takeoff, landing approach, as well as artificial intelligence-based obstacle detection and avoidance. Flight mode will utilize a deterministic Finite State Machine (FSM) approach as a higher-layer control, while AI will be used for solutions such as obstacle detection and avoidance.</a:t>
            </a:r>
          </a:p>
        </p:txBody>
      </p:sp>
    </p:spTree>
    <p:extLst>
      <p:ext uri="{BB962C8B-B14F-4D97-AF65-F5344CB8AC3E}">
        <p14:creationId xmlns:p14="http://schemas.microsoft.com/office/powerpoint/2010/main" val="519039756"/>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6600" y="263525"/>
            <a:ext cx="10515600" cy="1325563"/>
          </a:xfrm>
        </p:spPr>
        <p:txBody>
          <a:bodyPr>
            <a:noAutofit/>
          </a:bodyPr>
          <a:lstStyle/>
          <a:p>
            <a:pPr algn="ctr"/>
            <a:r>
              <a:rPr lang="en-US" sz="2600" b="1" dirty="0">
                <a:effectLst>
                  <a:outerShdw blurRad="38100" dist="38100" dir="2700000" algn="tl">
                    <a:srgbClr val="000000">
                      <a:alpha val="43137"/>
                    </a:srgbClr>
                  </a:outerShdw>
                </a:effectLst>
              </a:rPr>
              <a:t>Interface system retract and extend and three landing gear lever positions: up or retract (left image), off (middle image) and down (right image)</a:t>
            </a:r>
            <a:br>
              <a:rPr lang="en-US" sz="2000" b="1" dirty="0">
                <a:effectLst>
                  <a:outerShdw blurRad="38100" dist="38100" dir="2700000" algn="tl">
                    <a:srgbClr val="000000">
                      <a:alpha val="43137"/>
                    </a:srgbClr>
                  </a:outerShdw>
                </a:effectLst>
              </a:rPr>
            </a:br>
            <a:endParaRPr lang="en-US" sz="2000" b="1" dirty="0">
              <a:effectLst>
                <a:outerShdw blurRad="38100" dist="38100" dir="2700000" algn="tl">
                  <a:srgbClr val="000000">
                    <a:alpha val="43137"/>
                  </a:srgbClr>
                </a:outerShdw>
              </a:effectLst>
            </a:endParaRPr>
          </a:p>
        </p:txBody>
      </p:sp>
      <p:pic>
        <p:nvPicPr>
          <p:cNvPr id="5" name="Picture 4"/>
          <p:cNvPicPr>
            <a:picLocks noChangeAspect="1"/>
          </p:cNvPicPr>
          <p:nvPr/>
        </p:nvPicPr>
        <p:blipFill>
          <a:blip r:embed="rId2"/>
          <a:stretch>
            <a:fillRect/>
          </a:stretch>
        </p:blipFill>
        <p:spPr>
          <a:xfrm>
            <a:off x="736600" y="1660442"/>
            <a:ext cx="3809643" cy="4934261"/>
          </a:xfrm>
          <a:prstGeom prst="rect">
            <a:avLst/>
          </a:prstGeom>
        </p:spPr>
      </p:pic>
      <p:sp>
        <p:nvSpPr>
          <p:cNvPr id="2" name="Rectangle 1"/>
          <p:cNvSpPr/>
          <p:nvPr/>
        </p:nvSpPr>
        <p:spPr>
          <a:xfrm>
            <a:off x="4787710" y="1660442"/>
            <a:ext cx="6464490" cy="2308324"/>
          </a:xfrm>
          <a:prstGeom prst="rect">
            <a:avLst/>
          </a:prstGeom>
        </p:spPr>
        <p:txBody>
          <a:bodyPr wrap="square">
            <a:spAutoFit/>
          </a:bodyPr>
          <a:lstStyle/>
          <a:p>
            <a:pPr marL="342900" indent="-342900" algn="just">
              <a:buFont typeface="Arial" panose="020B0604020202020204" pitchFamily="34" charset="0"/>
              <a:buChar char="•"/>
            </a:pPr>
            <a:r>
              <a:rPr lang="en-US" sz="2400" dirty="0"/>
              <a:t>The lever is required to be in the off position so that if the button is accidentally touched, the gear will not immediately extend out or retract into. Off is the system's in state of remember position to the previous state (no status changes).</a:t>
            </a:r>
          </a:p>
        </p:txBody>
      </p:sp>
    </p:spTree>
    <p:extLst>
      <p:ext uri="{BB962C8B-B14F-4D97-AF65-F5344CB8AC3E}">
        <p14:creationId xmlns:p14="http://schemas.microsoft.com/office/powerpoint/2010/main" val="317409525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598" y="501604"/>
            <a:ext cx="10515600" cy="1325563"/>
          </a:xfrm>
        </p:spPr>
        <p:txBody>
          <a:bodyPr/>
          <a:lstStyle/>
          <a:p>
            <a:r>
              <a:rPr lang="en-US" b="1" dirty="0"/>
              <a:t>Spec of UAS</a:t>
            </a:r>
          </a:p>
        </p:txBody>
      </p:sp>
      <p:pic>
        <p:nvPicPr>
          <p:cNvPr id="5" name="Picture 4">
            <a:extLst>
              <a:ext uri="{FF2B5EF4-FFF2-40B4-BE49-F238E27FC236}">
                <a16:creationId xmlns:a16="http://schemas.microsoft.com/office/drawing/2014/main" id="{80F4201E-DB0F-4E61-A277-3398518A1D44}"/>
              </a:ext>
            </a:extLst>
          </p:cNvPr>
          <p:cNvPicPr>
            <a:picLocks noChangeAspect="1"/>
          </p:cNvPicPr>
          <p:nvPr/>
        </p:nvPicPr>
        <p:blipFill>
          <a:blip r:embed="rId2"/>
          <a:stretch>
            <a:fillRect/>
          </a:stretch>
        </p:blipFill>
        <p:spPr>
          <a:xfrm>
            <a:off x="515592" y="1683027"/>
            <a:ext cx="5050321" cy="2950915"/>
          </a:xfrm>
          <a:prstGeom prst="rect">
            <a:avLst/>
          </a:prstGeom>
        </p:spPr>
      </p:pic>
      <p:pic>
        <p:nvPicPr>
          <p:cNvPr id="7" name="Picture 6">
            <a:extLst>
              <a:ext uri="{FF2B5EF4-FFF2-40B4-BE49-F238E27FC236}">
                <a16:creationId xmlns:a16="http://schemas.microsoft.com/office/drawing/2014/main" id="{690B755C-CDA9-4E54-9A26-B8B64F951A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16877" y="1683027"/>
            <a:ext cx="5251907" cy="2950915"/>
          </a:xfrm>
          <a:prstGeom prst="rect">
            <a:avLst/>
          </a:prstGeom>
        </p:spPr>
      </p:pic>
      <p:sp>
        <p:nvSpPr>
          <p:cNvPr id="8" name="Title 1">
            <a:extLst>
              <a:ext uri="{FF2B5EF4-FFF2-40B4-BE49-F238E27FC236}">
                <a16:creationId xmlns:a16="http://schemas.microsoft.com/office/drawing/2014/main" id="{20549244-DB9E-4AEE-9DAB-704AE6FF7DFD}"/>
              </a:ext>
            </a:extLst>
          </p:cNvPr>
          <p:cNvSpPr txBox="1">
            <a:spLocks/>
          </p:cNvSpPr>
          <p:nvPr/>
        </p:nvSpPr>
        <p:spPr>
          <a:xfrm>
            <a:off x="583486" y="463394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1600" b="1" dirty="0"/>
          </a:p>
        </p:txBody>
      </p:sp>
      <p:sp>
        <p:nvSpPr>
          <p:cNvPr id="9" name="Title 1">
            <a:extLst>
              <a:ext uri="{FF2B5EF4-FFF2-40B4-BE49-F238E27FC236}">
                <a16:creationId xmlns:a16="http://schemas.microsoft.com/office/drawing/2014/main" id="{DD3296E4-BF13-4E40-BEDC-1A920F94528F}"/>
              </a:ext>
            </a:extLst>
          </p:cNvPr>
          <p:cNvSpPr txBox="1">
            <a:spLocks/>
          </p:cNvSpPr>
          <p:nvPr/>
        </p:nvSpPr>
        <p:spPr>
          <a:xfrm>
            <a:off x="2040834" y="4633942"/>
            <a:ext cx="888855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b="1" dirty="0"/>
              <a:t>MTOW 		= 7 kg</a:t>
            </a:r>
          </a:p>
          <a:p>
            <a:r>
              <a:rPr lang="en-US" sz="1800" b="1" dirty="0"/>
              <a:t>Landing Speed	= 12 m/s</a:t>
            </a:r>
          </a:p>
          <a:p>
            <a:r>
              <a:rPr lang="en-US" sz="1800" b="1" dirty="0"/>
              <a:t>Max Speed 	= 35 m/s</a:t>
            </a:r>
          </a:p>
          <a:p>
            <a:r>
              <a:rPr lang="en-US" sz="1800" b="1" dirty="0"/>
              <a:t>Landing </a:t>
            </a:r>
            <a:r>
              <a:rPr lang="en-US" sz="1800" b="1" dirty="0" err="1"/>
              <a:t>AoA</a:t>
            </a:r>
            <a:r>
              <a:rPr lang="en-US" sz="1800" b="1" dirty="0"/>
              <a:t>	= 10 deg</a:t>
            </a:r>
          </a:p>
        </p:txBody>
      </p:sp>
    </p:spTree>
    <p:extLst>
      <p:ext uri="{BB962C8B-B14F-4D97-AF65-F5344CB8AC3E}">
        <p14:creationId xmlns:p14="http://schemas.microsoft.com/office/powerpoint/2010/main" val="11943001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557</TotalTime>
  <Words>608</Words>
  <Application>Microsoft Office PowerPoint</Application>
  <PresentationFormat>Widescreen</PresentationFormat>
  <Paragraphs>51</Paragraphs>
  <Slides>13</Slides>
  <Notes>0</Notes>
  <HiddenSlides>0</HiddenSlides>
  <MMClips>1</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8" baseType="lpstr">
      <vt:lpstr>Arial</vt:lpstr>
      <vt:lpstr>Calibri</vt:lpstr>
      <vt:lpstr>Calibri Light</vt:lpstr>
      <vt:lpstr>Office Theme</vt:lpstr>
      <vt:lpstr>Adobe Acrobat Document</vt:lpstr>
      <vt:lpstr>UAV Landing Gear Extract and Extend System with MTOW 7 kilograms </vt:lpstr>
      <vt:lpstr>Introduction </vt:lpstr>
      <vt:lpstr>Roadmap</vt:lpstr>
      <vt:lpstr>PowerPoint Presentation</vt:lpstr>
      <vt:lpstr>PowerPoint Presentation</vt:lpstr>
      <vt:lpstr>What has been done (Our Research in Jakarta Indonesia) : </vt:lpstr>
      <vt:lpstr>What has been done (Our Research in Jakarta Indonesia) : </vt:lpstr>
      <vt:lpstr>Interface system retract and extend and three landing gear lever positions: up or retract (left image), off (middle image) and down (right image) </vt:lpstr>
      <vt:lpstr>Spec of UAS</vt:lpstr>
      <vt:lpstr>Landing Gear Design</vt:lpstr>
      <vt:lpstr>Landing Gear Drawing Engineering</vt:lpstr>
      <vt:lpstr>PowerPoint Presentation</vt:lpstr>
      <vt:lpstr>Thank you for your attention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LAPTOP DELL FIK</dc:creator>
  <cp:lastModifiedBy>USER</cp:lastModifiedBy>
  <cp:revision>42</cp:revision>
  <dcterms:created xsi:type="dcterms:W3CDTF">2025-09-16T14:01:29Z</dcterms:created>
  <dcterms:modified xsi:type="dcterms:W3CDTF">2025-11-13T08:22:03Z</dcterms:modified>
</cp:coreProperties>
</file>

<file path=docProps/thumbnail.jpeg>
</file>